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E3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42569"/>
            <a:ext cx="21131" cy="6583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84562" y="409651"/>
            <a:ext cx="21131" cy="13167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20485" y="376732"/>
            <a:ext cx="21131" cy="197510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56408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92331" y="393192"/>
            <a:ext cx="21131" cy="16459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28254" y="365760"/>
            <a:ext cx="21131" cy="21945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64177" y="431596"/>
            <a:ext cx="21131" cy="8778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00100" y="404164"/>
            <a:ext cx="21131" cy="14264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36022" y="382219"/>
            <a:ext cx="21131" cy="186537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71945" y="437083"/>
            <a:ext cx="21131" cy="7680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07868" y="398678"/>
            <a:ext cx="21131" cy="15361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43791" y="371246"/>
            <a:ext cx="21131" cy="20848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79714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15637" y="387705"/>
            <a:ext cx="21131" cy="175564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43000" y="310896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>
                <a:solidFill>
                  <a:srgbClr val="F26C3C"/>
                </a:solidFill>
                <a:latin typeface="Calibri"/>
              </a:rPr>
              <a:t>kol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26C3C"/>
                </a:solidFill>
                <a:latin typeface="Calibri"/>
              </a:rPr>
              <a:t>O VALOR EM 28 DIAS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1243584"/>
            <a:ext cx="111556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FFFFFF"/>
                </a:solidFill>
                <a:latin typeface="Calibri"/>
              </a:rPr>
              <a:t>Um funil de venda que era invisível agora é mensurável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2029968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0">
                <a:solidFill>
                  <a:srgbClr val="C4D0DE"/>
                </a:solidFill>
                <a:latin typeface="Calibri"/>
              </a:rPr>
              <a:t>Antes, nenhuma conversa de loja gerava dado. Nas 3 lojas do piloto, em 28 dias, cada etapa do atendimento virou uma métrica de operação.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8640" y="2606040"/>
            <a:ext cx="5943600" cy="347472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2761488"/>
            <a:ext cx="5486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>
                <a:solidFill>
                  <a:srgbClr val="F0F4FA"/>
                </a:solidFill>
                <a:latin typeface="Calibri"/>
              </a:rPr>
              <a:t>Funil de atendimento, média das 3 lojas (base: 612)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19" y="3273552"/>
            <a:ext cx="5029200" cy="493776"/>
          </a:xfrm>
          <a:prstGeom prst="roundRect">
            <a:avLst>
              <a:gd name="adj" fmla="val 10000"/>
            </a:avLst>
          </a:prstGeom>
          <a:solidFill>
            <a:srgbClr val="9AAB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19" y="3273552"/>
            <a:ext cx="5029200" cy="49377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121E36"/>
                </a:solidFill>
                <a:latin typeface="Calibri"/>
              </a:rPr>
              <a:t>Abordagem   100%  ·  612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712213" y="3968496"/>
            <a:ext cx="3067812" cy="493776"/>
          </a:xfrm>
          <a:prstGeom prst="roundRect">
            <a:avLst>
              <a:gd name="adj" fmla="val 10000"/>
            </a:avLst>
          </a:prstGeom>
          <a:solidFill>
            <a:srgbClr val="647A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712213" y="3968496"/>
            <a:ext cx="3067812" cy="49377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FFFFF"/>
                </a:solidFill>
                <a:latin typeface="Calibri"/>
              </a:rPr>
              <a:t>Diagnóstico   61%  ·  373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787651" y="4663440"/>
            <a:ext cx="2916936" cy="493776"/>
          </a:xfrm>
          <a:prstGeom prst="roundRect">
            <a:avLst>
              <a:gd name="adj" fmla="val 10000"/>
            </a:avLst>
          </a:prstGeom>
          <a:solidFill>
            <a:srgbClr val="4256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787651" y="4663440"/>
            <a:ext cx="2916936" cy="49377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FFFFF"/>
                </a:solidFill>
                <a:latin typeface="Calibri"/>
              </a:rPr>
              <a:t>Apresentação   58%  ·  355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466594" y="5358383"/>
            <a:ext cx="1559052" cy="493776"/>
          </a:xfrm>
          <a:prstGeom prst="roundRect">
            <a:avLst>
              <a:gd name="adj" fmla="val 10000"/>
            </a:avLst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466594" y="5358383"/>
            <a:ext cx="1559052" cy="49377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FFFFF"/>
                </a:solidFill>
                <a:latin typeface="Calibri"/>
              </a:rPr>
              <a:t>Fechamento   31%  ·  190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37490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100" b="1">
                <a:solidFill>
                  <a:srgbClr val="F0715A"/>
                </a:solidFill>
                <a:latin typeface="Calibri"/>
              </a:rPr>
              <a:t>39pp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084064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100" b="1">
                <a:solidFill>
                  <a:srgbClr val="F0715A"/>
                </a:solidFill>
                <a:latin typeface="Calibri"/>
              </a:rPr>
              <a:t>27pp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537960" y="2743200"/>
            <a:ext cx="4983480" cy="123444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812280" y="2926080"/>
            <a:ext cx="4434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FFFFF"/>
                </a:solidFill>
                <a:latin typeface="Calibri"/>
              </a:rPr>
              <a:t>Onde a venda avança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12280" y="3310128"/>
            <a:ext cx="4434840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</a:pPr>
            <a:r>
              <a:rPr sz="1250" b="0">
                <a:solidFill>
                  <a:srgbClr val="C4D0DE"/>
                </a:solidFill>
                <a:latin typeface="Calibri"/>
              </a:rPr>
              <a:t>Cada etapa do atendimento agora é uma métrica de operação que dá pra acompanhar no tempo.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537960" y="4114800"/>
            <a:ext cx="4983480" cy="123444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812280" y="4297680"/>
            <a:ext cx="4434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FFFFF"/>
                </a:solidFill>
                <a:latin typeface="Calibri"/>
              </a:rPr>
              <a:t>Onde a venda trava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12280" y="4681728"/>
            <a:ext cx="4434840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</a:pPr>
            <a:r>
              <a:rPr sz="1250" b="0">
                <a:solidFill>
                  <a:srgbClr val="C4D0DE"/>
                </a:solidFill>
                <a:latin typeface="Calibri"/>
              </a:rPr>
              <a:t>Dois gargalos claros: abordagem para diagnóstico (queda de 39 pontos) e apresentação para fechamento (queda de 27 pontos).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537960" y="5623560"/>
            <a:ext cx="4983480" cy="685800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812280" y="5623560"/>
            <a:ext cx="44805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Ativação (cross sell e upsell) já aparece em 23% dos atendimentos: ganho de ticket mensurável.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93A3B8"/>
                </a:solidFill>
                <a:latin typeface="Calibri"/>
              </a:rPr>
              <a:t>KOL by OnYou · Customer Success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E3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42569"/>
            <a:ext cx="21131" cy="6583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84562" y="409651"/>
            <a:ext cx="21131" cy="13167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20485" y="376732"/>
            <a:ext cx="21131" cy="197510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56408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92331" y="393192"/>
            <a:ext cx="21131" cy="16459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28254" y="365760"/>
            <a:ext cx="21131" cy="21945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64177" y="431596"/>
            <a:ext cx="21131" cy="8778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00100" y="404164"/>
            <a:ext cx="21131" cy="14264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36022" y="382219"/>
            <a:ext cx="21131" cy="186537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71945" y="437083"/>
            <a:ext cx="21131" cy="7680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07868" y="398678"/>
            <a:ext cx="21131" cy="15361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43791" y="371246"/>
            <a:ext cx="21131" cy="20848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79714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15637" y="387705"/>
            <a:ext cx="21131" cy="175564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43000" y="310896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>
                <a:solidFill>
                  <a:srgbClr val="F26C3C"/>
                </a:solidFill>
                <a:latin typeface="Calibri"/>
              </a:rPr>
              <a:t>kol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26C3C"/>
                </a:solidFill>
                <a:latin typeface="Calibri"/>
              </a:rPr>
              <a:t>O QUE FUNCIONA É COMPORTAMENTO, E COMPORTAMENTO SE REPLICA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1243584"/>
            <a:ext cx="111556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FFFFFF"/>
                </a:solidFill>
                <a:latin typeface="Calibri"/>
              </a:rPr>
              <a:t>Quanto mais o vendedor diagnostica, mais ele fecha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202996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0">
                <a:solidFill>
                  <a:srgbClr val="C4D0DE"/>
                </a:solidFill>
                <a:latin typeface="Calibri"/>
              </a:rPr>
              <a:t>Não é sorte: os dados mostram um padrão replicável. Identificamos a prática dos melhores e a transformamos em playbook.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2743200"/>
            <a:ext cx="7223760" cy="338328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2" name="Connector 21"/>
          <p:cNvCxnSpPr/>
          <p:nvPr/>
        </p:nvCxnSpPr>
        <p:spPr>
          <a:xfrm>
            <a:off x="1325880" y="5623560"/>
            <a:ext cx="6263640" cy="0"/>
          </a:xfrm>
          <a:prstGeom prst="bentConnector3">
            <a:avLst/>
          </a:prstGeom>
          <a:ln w="9525">
            <a:solidFill>
              <a:srgbClr val="3344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95528" y="5532120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>
                <a:solidFill>
                  <a:srgbClr val="93A3B8"/>
                </a:solidFill>
                <a:latin typeface="Calibri"/>
              </a:rPr>
              <a:t>0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1325880" y="5029200"/>
            <a:ext cx="6263640" cy="0"/>
          </a:xfrm>
          <a:prstGeom prst="bentConnector3">
            <a:avLst/>
          </a:prstGeom>
          <a:ln w="9525">
            <a:solidFill>
              <a:srgbClr val="3344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95528" y="4937760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>
                <a:solidFill>
                  <a:srgbClr val="93A3B8"/>
                </a:solidFill>
                <a:latin typeface="Calibri"/>
              </a:rPr>
              <a:t>20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1325880" y="4434840"/>
            <a:ext cx="6263640" cy="0"/>
          </a:xfrm>
          <a:prstGeom prst="bentConnector3">
            <a:avLst/>
          </a:prstGeom>
          <a:ln w="9525">
            <a:solidFill>
              <a:srgbClr val="3344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95528" y="4343400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>
                <a:solidFill>
                  <a:srgbClr val="93A3B8"/>
                </a:solidFill>
                <a:latin typeface="Calibri"/>
              </a:rPr>
              <a:t>40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1325880" y="3840480"/>
            <a:ext cx="6263640" cy="0"/>
          </a:xfrm>
          <a:prstGeom prst="bentConnector3">
            <a:avLst/>
          </a:prstGeom>
          <a:ln w="9525">
            <a:solidFill>
              <a:srgbClr val="3344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95528" y="3749040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>
                <a:solidFill>
                  <a:srgbClr val="93A3B8"/>
                </a:solidFill>
                <a:latin typeface="Calibri"/>
              </a:rPr>
              <a:t>60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1325880" y="3246120"/>
            <a:ext cx="6263640" cy="0"/>
          </a:xfrm>
          <a:prstGeom prst="bentConnector3">
            <a:avLst/>
          </a:prstGeom>
          <a:ln w="9525">
            <a:solidFill>
              <a:srgbClr val="33446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5528" y="3154679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>
                <a:solidFill>
                  <a:srgbClr val="93A3B8"/>
                </a:solidFill>
                <a:latin typeface="Calibri"/>
              </a:rPr>
              <a:t>80</a:t>
            </a:r>
          </a:p>
        </p:txBody>
      </p:sp>
      <p:cxnSp>
        <p:nvCxnSpPr>
          <p:cNvPr id="32" name="Connector 31"/>
          <p:cNvCxnSpPr/>
          <p:nvPr/>
        </p:nvCxnSpPr>
        <p:spPr>
          <a:xfrm flipV="1">
            <a:off x="1325880" y="4494276"/>
            <a:ext cx="894805" cy="267462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 flipV="1">
            <a:off x="2220685" y="4375404"/>
            <a:ext cx="894806" cy="118872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 flipV="1">
            <a:off x="3115491" y="4286250"/>
            <a:ext cx="894806" cy="89154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 flipV="1">
            <a:off x="4010297" y="3989070"/>
            <a:ext cx="894805" cy="297180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 flipV="1">
            <a:off x="4905102" y="3691889"/>
            <a:ext cx="894806" cy="297181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5799908" y="3513582"/>
            <a:ext cx="894806" cy="178307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 37"/>
          <p:cNvCxnSpPr/>
          <p:nvPr/>
        </p:nvCxnSpPr>
        <p:spPr>
          <a:xfrm flipV="1">
            <a:off x="6694714" y="3305556"/>
            <a:ext cx="894806" cy="208026"/>
          </a:xfrm>
          <a:prstGeom prst="bentConnector3">
            <a:avLst/>
          </a:prstGeom>
          <a:ln w="31750">
            <a:solidFill>
              <a:srgbClr val="9AAB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 38"/>
          <p:cNvCxnSpPr/>
          <p:nvPr/>
        </p:nvCxnSpPr>
        <p:spPr>
          <a:xfrm flipV="1">
            <a:off x="1325880" y="5207508"/>
            <a:ext cx="894805" cy="148590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or 39"/>
          <p:cNvCxnSpPr/>
          <p:nvPr/>
        </p:nvCxnSpPr>
        <p:spPr>
          <a:xfrm flipV="1">
            <a:off x="2220685" y="5088636"/>
            <a:ext cx="894806" cy="118872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 40"/>
          <p:cNvCxnSpPr/>
          <p:nvPr/>
        </p:nvCxnSpPr>
        <p:spPr>
          <a:xfrm flipV="1">
            <a:off x="3115491" y="5058918"/>
            <a:ext cx="894806" cy="29718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 41"/>
          <p:cNvCxnSpPr/>
          <p:nvPr/>
        </p:nvCxnSpPr>
        <p:spPr>
          <a:xfrm flipV="1">
            <a:off x="4010297" y="4821174"/>
            <a:ext cx="894805" cy="237744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 42"/>
          <p:cNvCxnSpPr/>
          <p:nvPr/>
        </p:nvCxnSpPr>
        <p:spPr>
          <a:xfrm flipV="1">
            <a:off x="4905102" y="4494276"/>
            <a:ext cx="894806" cy="326898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or 43"/>
          <p:cNvCxnSpPr/>
          <p:nvPr/>
        </p:nvCxnSpPr>
        <p:spPr>
          <a:xfrm flipV="1">
            <a:off x="5799908" y="4315968"/>
            <a:ext cx="894806" cy="178308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or 44"/>
          <p:cNvCxnSpPr/>
          <p:nvPr/>
        </p:nvCxnSpPr>
        <p:spPr>
          <a:xfrm flipV="1">
            <a:off x="6694714" y="4078224"/>
            <a:ext cx="894806" cy="237744"/>
          </a:xfrm>
          <a:prstGeom prst="bentConnector3">
            <a:avLst/>
          </a:prstGeom>
          <a:ln w="31750">
            <a:solidFill>
              <a:srgbClr val="F26C3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1275588" y="4711446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1275588" y="5305806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1097280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V8</a:t>
            </a:r>
          </a:p>
        </p:txBody>
      </p:sp>
      <p:sp>
        <p:nvSpPr>
          <p:cNvPr id="49" name="Oval 48"/>
          <p:cNvSpPr/>
          <p:nvPr/>
        </p:nvSpPr>
        <p:spPr>
          <a:xfrm>
            <a:off x="2170393" y="4443984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2170393" y="5157216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992085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V5</a:t>
            </a:r>
          </a:p>
        </p:txBody>
      </p:sp>
      <p:sp>
        <p:nvSpPr>
          <p:cNvPr id="52" name="Oval 51"/>
          <p:cNvSpPr/>
          <p:nvPr/>
        </p:nvSpPr>
        <p:spPr>
          <a:xfrm>
            <a:off x="3065199" y="4325112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3065199" y="5038344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2886891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V7</a:t>
            </a:r>
          </a:p>
        </p:txBody>
      </p:sp>
      <p:sp>
        <p:nvSpPr>
          <p:cNvPr id="55" name="Oval 54"/>
          <p:cNvSpPr/>
          <p:nvPr/>
        </p:nvSpPr>
        <p:spPr>
          <a:xfrm>
            <a:off x="3960005" y="4235958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3960005" y="5008626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3781697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V3</a:t>
            </a:r>
          </a:p>
        </p:txBody>
      </p:sp>
      <p:sp>
        <p:nvSpPr>
          <p:cNvPr id="58" name="Oval 57"/>
          <p:cNvSpPr/>
          <p:nvPr/>
        </p:nvSpPr>
        <p:spPr>
          <a:xfrm>
            <a:off x="4854810" y="3938778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4854810" y="4770882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4676502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V6</a:t>
            </a:r>
          </a:p>
        </p:txBody>
      </p:sp>
      <p:sp>
        <p:nvSpPr>
          <p:cNvPr id="61" name="Oval 60"/>
          <p:cNvSpPr/>
          <p:nvPr/>
        </p:nvSpPr>
        <p:spPr>
          <a:xfrm>
            <a:off x="5749616" y="3641597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5749616" y="4443984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571308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V2</a:t>
            </a:r>
          </a:p>
        </p:txBody>
      </p:sp>
      <p:sp>
        <p:nvSpPr>
          <p:cNvPr id="64" name="Oval 63"/>
          <p:cNvSpPr/>
          <p:nvPr/>
        </p:nvSpPr>
        <p:spPr>
          <a:xfrm>
            <a:off x="6644422" y="3463289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644422" y="4265676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66114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V4</a:t>
            </a:r>
          </a:p>
        </p:txBody>
      </p:sp>
      <p:sp>
        <p:nvSpPr>
          <p:cNvPr id="67" name="Oval 66"/>
          <p:cNvSpPr/>
          <p:nvPr/>
        </p:nvSpPr>
        <p:spPr>
          <a:xfrm>
            <a:off x="7539228" y="3255263"/>
            <a:ext cx="100584" cy="100584"/>
          </a:xfrm>
          <a:prstGeom prst="ellipse">
            <a:avLst/>
          </a:prstGeom>
          <a:solidFill>
            <a:srgbClr val="9AABC2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539228" y="4027932"/>
            <a:ext cx="100584" cy="100584"/>
          </a:xfrm>
          <a:prstGeom prst="ellipse">
            <a:avLst/>
          </a:prstGeom>
          <a:solidFill>
            <a:srgbClr val="F26C3C"/>
          </a:solidFill>
          <a:ln w="15240">
            <a:solidFill>
              <a:srgbClr val="121E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360920" y="5696712"/>
            <a:ext cx="45720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C4D0DE"/>
                </a:solidFill>
                <a:latin typeface="Calibri"/>
              </a:rPr>
              <a:t>V1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355080" y="3136391"/>
            <a:ext cx="182880" cy="100584"/>
          </a:xfrm>
          <a:prstGeom prst="rect">
            <a:avLst/>
          </a:prstGeom>
          <a:solidFill>
            <a:srgbClr val="9AAB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583680" y="3063239"/>
            <a:ext cx="100584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50" b="0">
                <a:solidFill>
                  <a:srgbClr val="C4D0DE"/>
                </a:solidFill>
                <a:latin typeface="Calibri"/>
              </a:rPr>
              <a:t>Diagnóstico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355080" y="3374136"/>
            <a:ext cx="182880" cy="100584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583680" y="3300984"/>
            <a:ext cx="1005840" cy="182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50" b="0">
                <a:solidFill>
                  <a:srgbClr val="C4D0DE"/>
                </a:solidFill>
                <a:latin typeface="Calibri"/>
              </a:rPr>
              <a:t>Fechamento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8092440" y="2743200"/>
            <a:ext cx="3429000" cy="160020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8366760" y="2926080"/>
            <a:ext cx="2880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000" b="1">
                <a:solidFill>
                  <a:srgbClr val="5ACB95"/>
                </a:solidFill>
                <a:latin typeface="Calibri"/>
              </a:rPr>
              <a:t>0,99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366760" y="3703320"/>
            <a:ext cx="2880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C4D0DE"/>
                </a:solidFill>
                <a:latin typeface="Calibri"/>
              </a:rPr>
              <a:t>correlação entre diagnóstico e fechamento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8092440" y="4526280"/>
            <a:ext cx="3429000" cy="1600200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8366760" y="4709160"/>
            <a:ext cx="2880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000" b="1">
                <a:solidFill>
                  <a:srgbClr val="F26C3C"/>
                </a:solidFill>
                <a:latin typeface="Calibri"/>
              </a:rPr>
              <a:t>V1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366760" y="5486400"/>
            <a:ext cx="2880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C4D0DE"/>
                </a:solidFill>
                <a:latin typeface="Calibri"/>
              </a:rPr>
              <a:t>referência: diagnostica 78%. V3 e V5 são o foco de coaching.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93A3B8"/>
                </a:solidFill>
                <a:latin typeface="Calibri"/>
              </a:rPr>
              <a:t>KOL by OnYou · Customer Success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E3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42569"/>
            <a:ext cx="21131" cy="6583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84562" y="409651"/>
            <a:ext cx="21131" cy="13167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20485" y="376732"/>
            <a:ext cx="21131" cy="197510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56408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92331" y="393192"/>
            <a:ext cx="21131" cy="16459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28254" y="365760"/>
            <a:ext cx="21131" cy="21945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64177" y="431596"/>
            <a:ext cx="21131" cy="87782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00100" y="404164"/>
            <a:ext cx="21131" cy="142646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36022" y="382219"/>
            <a:ext cx="21131" cy="186537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71945" y="437083"/>
            <a:ext cx="21131" cy="7680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07868" y="398678"/>
            <a:ext cx="21131" cy="153619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43791" y="371246"/>
            <a:ext cx="21131" cy="208483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79714" y="420624"/>
            <a:ext cx="21131" cy="109728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15637" y="387705"/>
            <a:ext cx="21131" cy="175564"/>
          </a:xfrm>
          <a:prstGeom prst="rect">
            <a:avLst/>
          </a:prstGeom>
          <a:solidFill>
            <a:srgbClr val="F26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43000" y="310896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>
                <a:solidFill>
                  <a:srgbClr val="F26C3C"/>
                </a:solidFill>
                <a:latin typeface="Calibri"/>
              </a:rPr>
              <a:t>kol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26C3C"/>
                </a:solidFill>
                <a:latin typeface="Calibri"/>
              </a:rPr>
              <a:t>A INTELIGÊNCIA VIRA AÇÃO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1243584"/>
            <a:ext cx="11155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</a:pPr>
            <a:r>
              <a:rPr sz="2800" b="1">
                <a:solidFill>
                  <a:srgbClr val="FFFFFF"/>
                </a:solidFill>
                <a:latin typeface="Calibri"/>
              </a:rPr>
              <a:t>Cada frase que trava a venda agora tem uma resposta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184708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50" b="0">
                <a:solidFill>
                  <a:srgbClr val="C4D0DE"/>
                </a:solidFill>
                <a:latin typeface="Calibri"/>
              </a:rPr>
              <a:t>O piloto não só detecta os pontos de atrito no atendimento. Ele aponta a resposta treinável para cada um.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2395728"/>
            <a:ext cx="4160520" cy="603504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86968" y="2395728"/>
            <a:ext cx="333756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“Deixa eu ver no estoque”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06240" y="2395728"/>
            <a:ext cx="50292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200" b="1">
                <a:solidFill>
                  <a:srgbClr val="F0715A"/>
                </a:solidFill>
                <a:latin typeface="Calibri"/>
              </a:rPr>
              <a:t>134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2395728"/>
            <a:ext cx="4572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26C3C"/>
                </a:solidFill>
                <a:latin typeface="Calibri"/>
              </a:rPr>
              <a:t>→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0" y="2395728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715000" y="2395728"/>
            <a:ext cx="5623559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250" b="0">
                <a:solidFill>
                  <a:srgbClr val="F0F4FA"/>
                </a:solidFill>
                <a:latin typeface="Calibri"/>
              </a:rPr>
              <a:t>Confirmar a disponibilidade antes de oferecer o produto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5800" y="3090672"/>
            <a:ext cx="4160520" cy="603504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86968" y="3090672"/>
            <a:ext cx="333756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“Não temos no seu tamanho”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06240" y="3090672"/>
            <a:ext cx="50292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200" b="1">
                <a:solidFill>
                  <a:srgbClr val="F0715A"/>
                </a:solidFill>
                <a:latin typeface="Calibri"/>
              </a:rPr>
              <a:t>89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3090672"/>
            <a:ext cx="4572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26C3C"/>
                </a:solidFill>
                <a:latin typeface="Calibri"/>
              </a:rPr>
              <a:t>→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486400" y="3090672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715000" y="3090672"/>
            <a:ext cx="5623559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250" b="0">
                <a:solidFill>
                  <a:srgbClr val="F0F4FA"/>
                </a:solidFill>
                <a:latin typeface="Calibri"/>
              </a:rPr>
              <a:t>Buscar em outra unidade e registrar o tamanho que faltou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85800" y="3785615"/>
            <a:ext cx="4160520" cy="603504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86968" y="3785615"/>
            <a:ext cx="333756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“Esse é o preço, infelizmente”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06240" y="3785615"/>
            <a:ext cx="50292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200" b="1">
                <a:solidFill>
                  <a:srgbClr val="F0715A"/>
                </a:solidFill>
                <a:latin typeface="Calibri"/>
              </a:rPr>
              <a:t>67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983480" y="3785615"/>
            <a:ext cx="4572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26C3C"/>
                </a:solidFill>
                <a:latin typeface="Calibri"/>
              </a:rPr>
              <a:t>→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486400" y="3785615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715000" y="3785615"/>
            <a:ext cx="5623559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250" b="0">
                <a:solidFill>
                  <a:srgbClr val="F0F4FA"/>
                </a:solidFill>
                <a:latin typeface="Calibri"/>
              </a:rPr>
              <a:t>Sustentar o valor do produto antes de dizer o preço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85800" y="4480559"/>
            <a:ext cx="4160520" cy="603504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86968" y="4480559"/>
            <a:ext cx="333756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“Não sei te dizer”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06240" y="4480559"/>
            <a:ext cx="50292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200" b="1">
                <a:solidFill>
                  <a:srgbClr val="F0715A"/>
                </a:solidFill>
                <a:latin typeface="Calibri"/>
              </a:rPr>
              <a:t>43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83480" y="4480559"/>
            <a:ext cx="4572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26C3C"/>
                </a:solidFill>
                <a:latin typeface="Calibri"/>
              </a:rPr>
              <a:t>→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486400" y="4480559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715000" y="4480559"/>
            <a:ext cx="5623559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250" b="0">
                <a:solidFill>
                  <a:srgbClr val="F0F4FA"/>
                </a:solidFill>
                <a:latin typeface="Calibri"/>
              </a:rPr>
              <a:t>Playbook com as dúvidas mais comuns por produto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85800" y="5175503"/>
            <a:ext cx="4160520" cy="603504"/>
          </a:xfrm>
          <a:prstGeom prst="roundRect">
            <a:avLst>
              <a:gd name="adj" fmla="val 10000"/>
            </a:avLst>
          </a:prstGeom>
          <a:solidFill>
            <a:srgbClr val="1E2E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86968" y="5175503"/>
            <a:ext cx="333756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>
                <a:solidFill>
                  <a:srgbClr val="FFFFFF"/>
                </a:solidFill>
                <a:latin typeface="Calibri"/>
              </a:rPr>
              <a:t>“Se quiser, olha no site”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06240" y="5175503"/>
            <a:ext cx="50292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200" b="1">
                <a:solidFill>
                  <a:srgbClr val="F0715A"/>
                </a:solidFill>
                <a:latin typeface="Calibri"/>
              </a:rPr>
              <a:t>38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983480" y="5175503"/>
            <a:ext cx="4572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26C3C"/>
                </a:solidFill>
                <a:latin typeface="Calibri"/>
              </a:rPr>
              <a:t>→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486400" y="5175503"/>
            <a:ext cx="6035040" cy="603504"/>
          </a:xfrm>
          <a:prstGeom prst="roundRect">
            <a:avLst>
              <a:gd name="adj" fmla="val 10000"/>
            </a:avLst>
          </a:prstGeom>
          <a:solidFill>
            <a:srgbClr val="273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715000" y="5175503"/>
            <a:ext cx="5623559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250" b="0">
                <a:solidFill>
                  <a:srgbClr val="F0F4FA"/>
                </a:solidFill>
                <a:latin typeface="Calibri"/>
              </a:rPr>
              <a:t>Pedido assistido no site, com a venda atribuída ao vendedor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40" y="6144768"/>
            <a:ext cx="11155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C4D0DE"/>
                </a:solidFill>
                <a:latin typeface="Calibri"/>
              </a:rPr>
              <a:t>E os 62% de perdas por estoque e preço viram relatório de reposição por tamanho para o time de Compras.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93A3B8"/>
                </a:solidFill>
                <a:latin typeface="Calibri"/>
              </a:rPr>
              <a:t>KOL by OnYou · Customer Success · preparado para a reunião com o CEO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